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6"/>
  </p:notesMasterIdLst>
  <p:sldIdLst>
    <p:sldId id="256" r:id="rId5"/>
    <p:sldId id="2146847054" r:id="rId6"/>
    <p:sldId id="262" r:id="rId7"/>
    <p:sldId id="263" r:id="rId8"/>
    <p:sldId id="265" r:id="rId9"/>
    <p:sldId id="2146847057" r:id="rId10"/>
    <p:sldId id="2146847060" r:id="rId11"/>
    <p:sldId id="2146847062" r:id="rId12"/>
    <p:sldId id="2146847061" r:id="rId13"/>
    <p:sldId id="2146847055" r:id="rId14"/>
    <p:sldId id="25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512" y="5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24-02-2025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2/24/2025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2/24/2025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2/24/2025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2/24/2025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2/24/2025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2/24/2025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2/24/2025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2/24/2025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2/24/2025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2/24/2025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2/24/2025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2/24/2025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SyedAyaz7k/Steganography.gi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2">
                    <a:lumMod val="75000"/>
                  </a:schemeClr>
                </a:solidFill>
              </a:rPr>
              <a:t>Secure Data Hiding in Image Using Steganography</a:t>
            </a:r>
            <a:endParaRPr lang="en-US" b="1" dirty="0">
              <a:solidFill>
                <a:schemeClr val="accent2">
                  <a:lumMod val="75000"/>
                </a:schemeClr>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smtClean="0">
                <a:solidFill>
                  <a:schemeClr val="accent1">
                    <a:lumMod val="75000"/>
                  </a:schemeClr>
                </a:solidFill>
                <a:latin typeface="Arial"/>
                <a:cs typeface="Arial"/>
              </a:rPr>
              <a:t>CAPSTONE PROJECT</a:t>
            </a:r>
            <a:endParaRPr lang="en-US" sz="3200" b="1" dirty="0">
              <a:solidFill>
                <a:schemeClr val="accent1">
                  <a:lumMod val="75000"/>
                </a:schemeClr>
              </a:solidFill>
              <a:latin typeface="Arial"/>
              <a:cs typeface="Arial"/>
            </a:endParaRPr>
          </a:p>
        </p:txBody>
      </p:sp>
      <p:sp>
        <p:nvSpPr>
          <p:cNvPr id="4" name="TextBox 3"/>
          <p:cNvSpPr txBox="1"/>
          <p:nvPr/>
        </p:nvSpPr>
        <p:spPr>
          <a:xfrm>
            <a:off x="3117529" y="4586365"/>
            <a:ext cx="7980183" cy="1323439"/>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r>
              <a:rPr lang="en-US" sz="2000" b="1" dirty="0" smtClean="0">
                <a:solidFill>
                  <a:schemeClr val="accent1">
                    <a:lumMod val="75000"/>
                  </a:schemeClr>
                </a:solidFill>
                <a:latin typeface="Arial" pitchFamily="34" charset="0"/>
                <a:cs typeface="Arial" pitchFamily="34" charset="0"/>
              </a:rPr>
              <a:t>: </a:t>
            </a:r>
            <a:r>
              <a:rPr lang="en-US" sz="2000" b="1" dirty="0" err="1">
                <a:solidFill>
                  <a:schemeClr val="accent1">
                    <a:lumMod val="75000"/>
                  </a:schemeClr>
                </a:solidFill>
                <a:latin typeface="Arial" pitchFamily="34" charset="0"/>
                <a:cs typeface="Arial" pitchFamily="34" charset="0"/>
              </a:rPr>
              <a:t>E</a:t>
            </a:r>
            <a:r>
              <a:rPr lang="en-US" sz="2000" b="1" dirty="0" err="1" smtClean="0">
                <a:solidFill>
                  <a:schemeClr val="accent1">
                    <a:lumMod val="75000"/>
                  </a:schemeClr>
                </a:solidFill>
                <a:latin typeface="Arial" pitchFamily="34" charset="0"/>
                <a:cs typeface="Arial" pitchFamily="34" charset="0"/>
              </a:rPr>
              <a:t>dunet</a:t>
            </a:r>
            <a:r>
              <a:rPr lang="en-US" sz="2000" b="1" dirty="0" smtClean="0">
                <a:solidFill>
                  <a:schemeClr val="accent1">
                    <a:lumMod val="75000"/>
                  </a:schemeClr>
                </a:solidFill>
                <a:latin typeface="Arial" pitchFamily="34" charset="0"/>
                <a:cs typeface="Arial" pitchFamily="34" charset="0"/>
              </a:rPr>
              <a:t> Foundation</a:t>
            </a:r>
            <a:endParaRPr lang="en-US" sz="2000" b="1" dirty="0">
              <a:solidFill>
                <a:schemeClr val="accent1">
                  <a:lumMod val="75000"/>
                </a:schemeClr>
              </a:solidFill>
              <a:latin typeface="Arial" pitchFamily="34" charset="0"/>
              <a:cs typeface="Arial" pitchFamily="34" charset="0"/>
            </a:endParaRPr>
          </a:p>
          <a:p>
            <a:r>
              <a:rPr lang="en-US" sz="2000" b="1" dirty="0" smtClean="0">
                <a:solidFill>
                  <a:schemeClr val="accent1">
                    <a:lumMod val="75000"/>
                  </a:schemeClr>
                </a:solidFill>
                <a:latin typeface="Arial"/>
                <a:cs typeface="Arial"/>
              </a:rPr>
              <a:t>Student Name </a:t>
            </a:r>
            <a:r>
              <a:rPr lang="en-US" sz="2000" b="1" dirty="0">
                <a:solidFill>
                  <a:schemeClr val="accent1">
                    <a:lumMod val="75000"/>
                  </a:schemeClr>
                </a:solidFill>
                <a:latin typeface="Arial"/>
                <a:cs typeface="Arial"/>
              </a:rPr>
              <a:t>: </a:t>
            </a:r>
            <a:r>
              <a:rPr lang="en-US" sz="2000" b="1" dirty="0" smtClean="0">
                <a:solidFill>
                  <a:schemeClr val="accent1">
                    <a:lumMod val="75000"/>
                  </a:schemeClr>
                </a:solidFill>
                <a:latin typeface="Arial"/>
                <a:cs typeface="Arial"/>
              </a:rPr>
              <a:t>Syed </a:t>
            </a:r>
            <a:r>
              <a:rPr lang="en-US" sz="2000" b="1" dirty="0" err="1" smtClean="0">
                <a:solidFill>
                  <a:schemeClr val="accent1">
                    <a:lumMod val="75000"/>
                  </a:schemeClr>
                </a:solidFill>
                <a:latin typeface="Arial"/>
                <a:cs typeface="Arial"/>
              </a:rPr>
              <a:t>Moin</a:t>
            </a:r>
            <a:r>
              <a:rPr lang="en-US" sz="2000" b="1" dirty="0" smtClean="0">
                <a:solidFill>
                  <a:schemeClr val="accent1">
                    <a:lumMod val="75000"/>
                  </a:schemeClr>
                </a:solidFill>
                <a:latin typeface="Arial"/>
                <a:cs typeface="Arial"/>
              </a:rPr>
              <a:t> Uddin </a:t>
            </a:r>
            <a:r>
              <a:rPr lang="en-US" sz="2000" b="1" dirty="0" err="1" smtClean="0">
                <a:solidFill>
                  <a:schemeClr val="accent1">
                    <a:lumMod val="75000"/>
                  </a:schemeClr>
                </a:solidFill>
                <a:latin typeface="Arial"/>
                <a:cs typeface="Arial"/>
              </a:rPr>
              <a:t>Ayaz</a:t>
            </a:r>
            <a:endParaRPr lang="en-US" sz="2000" b="1" dirty="0">
              <a:solidFill>
                <a:schemeClr val="accent1">
                  <a:lumMod val="75000"/>
                </a:schemeClr>
              </a:solidFill>
              <a:latin typeface="Arial"/>
              <a:cs typeface="Arial"/>
            </a:endParaRPr>
          </a:p>
          <a:p>
            <a:r>
              <a:rPr lang="en-US" sz="2000" b="1" dirty="0" smtClean="0">
                <a:solidFill>
                  <a:schemeClr val="accent1">
                    <a:lumMod val="75000"/>
                  </a:schemeClr>
                </a:solidFill>
                <a:latin typeface="Arial"/>
                <a:cs typeface="Arial"/>
              </a:rPr>
              <a:t>College </a:t>
            </a:r>
            <a:r>
              <a:rPr lang="en-US" sz="2000" b="1" dirty="0">
                <a:solidFill>
                  <a:schemeClr val="accent1">
                    <a:lumMod val="75000"/>
                  </a:schemeClr>
                </a:solidFill>
                <a:latin typeface="Arial"/>
                <a:cs typeface="Arial"/>
              </a:rPr>
              <a:t>Name &amp; Department : </a:t>
            </a:r>
            <a:r>
              <a:rPr lang="en-US" sz="2000" b="1" dirty="0" smtClean="0">
                <a:solidFill>
                  <a:schemeClr val="accent1">
                    <a:lumMod val="75000"/>
                  </a:schemeClr>
                </a:solidFill>
                <a:latin typeface="Arial"/>
                <a:cs typeface="Arial"/>
              </a:rPr>
              <a:t>Siddhartha Degree College</a:t>
            </a:r>
            <a:endParaRPr lang="en-US" sz="2000" b="1" dirty="0">
              <a:solidFill>
                <a:schemeClr val="accent1">
                  <a:lumMod val="75000"/>
                </a:schemeClr>
              </a:solidFill>
              <a:latin typeface="Arial"/>
              <a:cs typeface="Arial"/>
            </a:endParaRP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a:xfrm>
            <a:off x="603954" y="1092338"/>
            <a:ext cx="10984093" cy="4673324"/>
          </a:xfrm>
        </p:spPr>
        <p:txBody>
          <a:bodyPr>
            <a:normAutofit/>
          </a:bodyPr>
          <a:lstStyle/>
          <a:p>
            <a:pPr marL="0" indent="0">
              <a:buNone/>
            </a:pPr>
            <a:r>
              <a:rPr lang="en-US" sz="2000" dirty="0" smtClean="0">
                <a:latin typeface="+mj-lt"/>
              </a:rPr>
              <a:t>This project is an easy yet efficient method to conceal sensitive data within images through </a:t>
            </a:r>
            <a:r>
              <a:rPr lang="en-US" sz="2000" dirty="0" err="1" smtClean="0">
                <a:latin typeface="+mj-lt"/>
              </a:rPr>
              <a:t>steganography.The</a:t>
            </a:r>
            <a:r>
              <a:rPr lang="en-US" sz="2000" dirty="0">
                <a:latin typeface="+mj-lt"/>
              </a:rPr>
              <a:t> concealed data remains safe and nearly undetectable while maintaining the quality of the image. With encryption, it provides an added layer of security, making it even more secure. This process can be applied to secret communication, cybersecurity</a:t>
            </a:r>
            <a:r>
              <a:rPr lang="en-US" sz="2000" dirty="0" smtClean="0">
                <a:latin typeface="+mj-lt"/>
              </a:rPr>
              <a:t>, and safeguarding valuable information</a:t>
            </a:r>
            <a:r>
              <a:rPr lang="en-US" sz="2000" dirty="0">
                <a:latin typeface="+mj-lt"/>
              </a:rPr>
              <a:t> from being accessed by unauthorized persons. It's generally a smart and pragmatic means to transmit secret messages without arousing suspicion.</a:t>
            </a:r>
            <a:endParaRPr lang="en-US" sz="2000" dirty="0">
              <a:latin typeface="+mj-lt"/>
            </a:endParaRPr>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a:t>
            </a:r>
            <a:r>
              <a:rPr lang="en-US" sz="4400" b="1" dirty="0" smtClean="0">
                <a:solidFill>
                  <a:schemeClr val="accent1"/>
                </a:solidFill>
                <a:latin typeface="Arial"/>
                <a:cs typeface="Arial"/>
              </a:rPr>
              <a:t>scope</a:t>
            </a:r>
            <a:endParaRPr lang="en-US" sz="4400" b="1" dirty="0">
              <a:solidFill>
                <a:schemeClr val="accent1"/>
              </a:solidFill>
              <a:latin typeface="Arial"/>
              <a:cs typeface="Arial"/>
            </a:endParaRPr>
          </a:p>
        </p:txBody>
      </p:sp>
    </p:spTree>
    <p:extLst>
      <p:ext uri="{BB962C8B-B14F-4D97-AF65-F5344CB8AC3E}">
        <p14:creationId xmlns:p14="http://schemas.microsoft.com/office/powerpoint/2010/main" val="614882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698641" y="967304"/>
            <a:ext cx="10794717" cy="5280020"/>
          </a:xfrm>
        </p:spPr>
        <p:txBody>
          <a:bodyPr>
            <a:normAutofit/>
          </a:bodyPr>
          <a:lstStyle/>
          <a:p>
            <a:pPr marL="0" indent="0">
              <a:buNone/>
            </a:pPr>
            <a:r>
              <a:rPr lang="en-US" sz="2800" dirty="0">
                <a:latin typeface="+mj-lt"/>
              </a:rPr>
              <a:t>In the modern digital age, it is a major challenge to keep sensitive data secure. Normal encryption techniques are easily detectable, and hence the data becomes a target. </a:t>
            </a:r>
            <a:r>
              <a:rPr lang="en-US" sz="2800" dirty="0" smtClean="0">
                <a:latin typeface="+mj-lt"/>
              </a:rPr>
              <a:t>Steganography is employed in this project to conceal data within images, and thus it remains safe without being detected. The aim is to develop an easy and efficient means of transmitting secret data securely.</a:t>
            </a:r>
            <a:br>
              <a:rPr lang="en-US" sz="2800" dirty="0" smtClean="0">
                <a:latin typeface="+mj-lt"/>
              </a:rPr>
            </a:br>
            <a:endParaRPr lang="en-IN" sz="2800" dirty="0">
              <a:latin typeface="+mj-lt"/>
            </a:endParaRP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289258" y="647014"/>
            <a:ext cx="11613485" cy="5563973"/>
          </a:xfrm>
        </p:spPr>
        <p:txBody>
          <a:bodyPr vert="horz" lIns="91440" tIns="45720" rIns="91440" bIns="45720" rtlCol="0" anchor="ctr">
            <a:noAutofit/>
          </a:bodyPr>
          <a:lstStyle/>
          <a:p>
            <a:pPr marL="0" indent="0">
              <a:buNone/>
            </a:pPr>
            <a:r>
              <a:rPr lang="en-US" sz="2800" dirty="0">
                <a:latin typeface="+mj-lt"/>
              </a:rPr>
              <a:t>This project is developed in Python and depends on libraries such as </a:t>
            </a:r>
            <a:r>
              <a:rPr lang="en-US" sz="2800" dirty="0" err="1">
                <a:latin typeface="+mj-lt"/>
              </a:rPr>
              <a:t>OpenCV</a:t>
            </a:r>
            <a:r>
              <a:rPr lang="en-US" sz="2800" dirty="0">
                <a:latin typeface="+mj-lt"/>
              </a:rPr>
              <a:t> for image processing and </a:t>
            </a:r>
            <a:r>
              <a:rPr lang="en-US" sz="2800" dirty="0" err="1">
                <a:latin typeface="+mj-lt"/>
              </a:rPr>
              <a:t>NumPy</a:t>
            </a:r>
            <a:r>
              <a:rPr lang="en-US" sz="2800" dirty="0">
                <a:latin typeface="+mj-lt"/>
              </a:rPr>
              <a:t> for data handling. It also employs cryptography libraries to provide added security. The development platform is </a:t>
            </a:r>
            <a:r>
              <a:rPr lang="en-US" sz="2800" dirty="0" err="1">
                <a:latin typeface="+mj-lt"/>
              </a:rPr>
              <a:t>Jupyter</a:t>
            </a:r>
            <a:r>
              <a:rPr lang="en-US" sz="2800" dirty="0">
                <a:latin typeface="+mj-lt"/>
              </a:rPr>
              <a:t> Notebook or any IDE supported by Python.</a:t>
            </a:r>
            <a:endParaRPr lang="en-IN" sz="2800" dirty="0">
              <a:latin typeface="+mj-lt"/>
            </a:endParaRP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a:xfrm>
            <a:off x="581191" y="1375802"/>
            <a:ext cx="11029615" cy="4673324"/>
          </a:xfrm>
        </p:spPr>
        <p:txBody>
          <a:bodyPr>
            <a:normAutofit/>
          </a:bodyPr>
          <a:lstStyle/>
          <a:p>
            <a:pPr marL="0" indent="0">
              <a:buNone/>
            </a:pPr>
            <a:r>
              <a:rPr lang="en-US" sz="2800" dirty="0">
                <a:latin typeface="+mj-lt"/>
              </a:rPr>
              <a:t>What is special about this project is that it can hide information in images but not distort the image much, which means detection becomes very hard. </a:t>
            </a:r>
            <a:r>
              <a:rPr lang="en-US" sz="2800" dirty="0" smtClean="0">
                <a:latin typeface="+mj-lt"/>
              </a:rPr>
              <a:t/>
            </a:r>
            <a:br>
              <a:rPr lang="en-US" sz="2800" dirty="0" smtClean="0">
                <a:latin typeface="+mj-lt"/>
              </a:rPr>
            </a:br>
            <a:r>
              <a:rPr lang="en-US" sz="2800" dirty="0" smtClean="0">
                <a:latin typeface="+mj-lt"/>
              </a:rPr>
              <a:t>It increases security by applying powerful encryption beforehand and then hiding the data, providing an added later of security. The</a:t>
            </a:r>
            <a:r>
              <a:rPr lang="en-US" sz="2800" dirty="0">
                <a:latin typeface="+mj-lt"/>
              </a:rPr>
              <a:t> method is quick, easy, and supports various image formats, which means it is more efficient and easier to use than most other steganography methods.</a:t>
            </a:r>
            <a:endParaRPr lang="en-IN" sz="2800" b="1" dirty="0">
              <a:solidFill>
                <a:srgbClr val="0F0F0F"/>
              </a:solidFill>
              <a:latin typeface="+mj-lt"/>
            </a:endParaRPr>
          </a:p>
          <a:p>
            <a:pPr marL="0" indent="0">
              <a:buNone/>
            </a:pPr>
            <a:endParaRPr lang="en-US" sz="2800" dirty="0" smtClean="0">
              <a:latin typeface="+mj-lt"/>
            </a:endParaRPr>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3" name="Content Placeholder 2">
            <a:extLst>
              <a:ext uri="{FF2B5EF4-FFF2-40B4-BE49-F238E27FC236}">
                <a16:creationId xmlns:a16="http://schemas.microsoft.com/office/drawing/2014/main" id="{AB679E23-F86A-AFA9-FE9C-7F5A518E8198}"/>
              </a:ext>
            </a:extLst>
          </p:cNvPr>
          <p:cNvSpPr>
            <a:spLocks noGrp="1"/>
          </p:cNvSpPr>
          <p:nvPr>
            <p:ph idx="1"/>
          </p:nvPr>
        </p:nvSpPr>
        <p:spPr>
          <a:xfrm>
            <a:off x="581193" y="1092338"/>
            <a:ext cx="11029615" cy="4673324"/>
          </a:xfrm>
        </p:spPr>
        <p:txBody>
          <a:bodyPr>
            <a:normAutofit/>
          </a:bodyPr>
          <a:lstStyle/>
          <a:p>
            <a:pPr marL="0" indent="0">
              <a:buNone/>
            </a:pPr>
            <a:r>
              <a:rPr lang="en-US" sz="2800" dirty="0">
                <a:latin typeface="+mj-lt"/>
              </a:rPr>
              <a:t>This project is beneficial for cybersecurity experts, journalists, and activists who have to transmit sensitive data securely. Government agencies and intelligence services can also employ it for secret communication. People concerned with privacy can also employ this technique to safeguard personal information from unauthorized use.</a:t>
            </a:r>
            <a:endParaRPr lang="en-IN" sz="2800" dirty="0">
              <a:latin typeface="+mj-lt"/>
            </a:endParaRPr>
          </a:p>
        </p:txBody>
      </p:sp>
    </p:spTree>
    <p:extLst>
      <p:ext uri="{BB962C8B-B14F-4D97-AF65-F5344CB8AC3E}">
        <p14:creationId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00512" y="3973239"/>
            <a:ext cx="3954111" cy="232845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6945" y="1296459"/>
            <a:ext cx="3954111" cy="2354409"/>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6946" y="3973239"/>
            <a:ext cx="3954111" cy="2354409"/>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00513" y="1232452"/>
            <a:ext cx="3954110" cy="2354409"/>
          </a:xfrm>
          <a:prstGeom prst="rect">
            <a:avLst/>
          </a:prstGeom>
        </p:spPr>
      </p:pic>
    </p:spTree>
    <p:extLst>
      <p:ext uri="{BB962C8B-B14F-4D97-AF65-F5344CB8AC3E}">
        <p14:creationId xmlns:p14="http://schemas.microsoft.com/office/powerpoint/2010/main" val="208371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a:xfrm>
            <a:off x="290596" y="1092338"/>
            <a:ext cx="11610808" cy="4673324"/>
          </a:xfrm>
        </p:spPr>
        <p:txBody>
          <a:bodyPr>
            <a:normAutofit/>
          </a:bodyPr>
          <a:lstStyle/>
          <a:p>
            <a:pPr marL="0" indent="0">
              <a:buNone/>
            </a:pPr>
            <a:r>
              <a:rPr lang="en-US" sz="2800" dirty="0">
                <a:latin typeface="+mj-lt"/>
              </a:rPr>
              <a:t>In the future, the project </a:t>
            </a:r>
            <a:r>
              <a:rPr lang="en-US" sz="2800" dirty="0" smtClean="0">
                <a:latin typeface="+mj-lt"/>
              </a:rPr>
              <a:t>can be upgraded by adding sophisticated encryption methods to enhance security. It </a:t>
            </a:r>
            <a:r>
              <a:rPr lang="en-US" sz="2800" dirty="0">
                <a:latin typeface="+mj-lt"/>
              </a:rPr>
              <a:t>can also be modified to include video and </a:t>
            </a:r>
            <a:r>
              <a:rPr lang="en-US" sz="2800" dirty="0" smtClean="0">
                <a:latin typeface="+mj-lt"/>
              </a:rPr>
              <a:t>audio steganography for greater versatility. Moreover</a:t>
            </a:r>
            <a:r>
              <a:rPr lang="en-US" sz="2800" dirty="0">
                <a:latin typeface="+mj-lt"/>
              </a:rPr>
              <a:t>, an AI-powered detection system can be added to ensure that concealed data is not detectable by </a:t>
            </a:r>
            <a:r>
              <a:rPr lang="en-US" sz="2800" dirty="0" err="1">
                <a:latin typeface="+mj-lt"/>
              </a:rPr>
              <a:t>steganalysis</a:t>
            </a:r>
            <a:r>
              <a:rPr lang="en-US" sz="2800" dirty="0">
                <a:latin typeface="+mj-lt"/>
              </a:rPr>
              <a:t> tools. A friendly application or web interface can also be created to simplify the process for non-technical users.</a:t>
            </a:r>
            <a:endParaRPr lang="en-IN" sz="2800" dirty="0">
              <a:latin typeface="+mj-lt"/>
            </a:endParaRPr>
          </a:p>
        </p:txBody>
      </p:sp>
    </p:spTree>
    <p:extLst>
      <p:ext uri="{BB962C8B-B14F-4D97-AF65-F5344CB8AC3E}">
        <p14:creationId xmlns:p14="http://schemas.microsoft.com/office/powerpoint/2010/main" val="4233882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p:txBody>
          <a:bodyPr>
            <a:normAutofit/>
          </a:bodyPr>
          <a:lstStyle/>
          <a:p>
            <a:pPr marL="0" indent="0">
              <a:buNone/>
            </a:pPr>
            <a:r>
              <a:rPr lang="en-IN" sz="2800" dirty="0">
                <a:solidFill>
                  <a:schemeClr val="accent1">
                    <a:lumMod val="60000"/>
                    <a:lumOff val="40000"/>
                  </a:schemeClr>
                </a:solidFill>
                <a:hlinkClick r:id="rId2"/>
              </a:rPr>
              <a:t>https://github.com/SyedAyaz7k/Steganography.git</a:t>
            </a:r>
            <a:endParaRPr lang="en-IN" sz="2800" dirty="0">
              <a:solidFill>
                <a:schemeClr val="accent1">
                  <a:lumMod val="60000"/>
                  <a:lumOff val="40000"/>
                </a:schemeClr>
              </a:solidFill>
            </a:endParaRPr>
          </a:p>
        </p:txBody>
      </p:sp>
    </p:spTree>
    <p:extLst>
      <p:ext uri="{BB962C8B-B14F-4D97-AF65-F5344CB8AC3E}">
        <p14:creationId xmlns:p14="http://schemas.microsoft.com/office/powerpoint/2010/main" val="223066476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Future forward</Template>
  <TotalTime>160</TotalTime>
  <Words>644</Words>
  <Application>Microsoft Office PowerPoint</Application>
  <PresentationFormat>Widescreen</PresentationFormat>
  <Paragraphs>32</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Franklin Gothic Book</vt:lpstr>
      <vt:lpstr>Franklin Gothic Demi</vt:lpstr>
      <vt:lpstr>Wingdings 2</vt:lpstr>
      <vt:lpstr>DividendVTI</vt:lpstr>
      <vt:lpstr>Secure Data Hiding in Image Using Steganography</vt:lpstr>
      <vt:lpstr>OUTLINE</vt:lpstr>
      <vt:lpstr>Problem Statement</vt:lpstr>
      <vt:lpstr>Technology  used</vt:lpstr>
      <vt:lpstr>Wow factors</vt:lpstr>
      <vt:lpstr>End users</vt:lpstr>
      <vt:lpstr>Results</vt:lpstr>
      <vt:lpstr>Conclusion</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Administrator</cp:lastModifiedBy>
  <cp:revision>37</cp:revision>
  <dcterms:created xsi:type="dcterms:W3CDTF">2021-05-26T16:50:10Z</dcterms:created>
  <dcterms:modified xsi:type="dcterms:W3CDTF">2025-02-24T05:02:30Z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